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98" r:id="rId3"/>
    <p:sldId id="301" r:id="rId4"/>
    <p:sldId id="299" r:id="rId5"/>
    <p:sldId id="290" r:id="rId6"/>
    <p:sldId id="300" r:id="rId7"/>
    <p:sldId id="268" r:id="rId8"/>
    <p:sldId id="289" r:id="rId9"/>
    <p:sldId id="294" r:id="rId10"/>
    <p:sldId id="295" r:id="rId11"/>
    <p:sldId id="292" r:id="rId12"/>
    <p:sldId id="296" r:id="rId13"/>
    <p:sldId id="297" r:id="rId14"/>
    <p:sldId id="288" r:id="rId15"/>
    <p:sldId id="302" r:id="rId16"/>
    <p:sldId id="303" r:id="rId17"/>
    <p:sldId id="30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68876" autoAdjust="0"/>
  </p:normalViewPr>
  <p:slideViewPr>
    <p:cSldViewPr>
      <p:cViewPr>
        <p:scale>
          <a:sx n="74" d="100"/>
          <a:sy n="74" d="100"/>
        </p:scale>
        <p:origin x="-2058"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8/5/2013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7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Training for this course is specific to preparing officials for the amateur adult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presentation focuses on advantage.  </a:t>
            </a:r>
            <a:endParaRPr lang="en-US" sz="120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pPr defTabSz="931774">
              <a:spcBef>
                <a:spcPct val="0"/>
              </a:spcBef>
              <a:defRPr/>
            </a:pPr>
            <a:r>
              <a:rPr lang="en-US" dirty="0" smtClean="0">
                <a:latin typeface="Arial" pitchFamily="34" charset="0"/>
                <a:cs typeface="Arial" pitchFamily="34" charset="0"/>
              </a:rPr>
              <a:t>The 4 P Principle is a key consideration for</a:t>
            </a:r>
            <a:r>
              <a:rPr lang="en-US" baseline="0" dirty="0" smtClean="0">
                <a:latin typeface="Arial" pitchFamily="34" charset="0"/>
                <a:cs typeface="Arial" pitchFamily="34" charset="0"/>
              </a:rPr>
              <a:t> referees when determining if advantage is present.  </a:t>
            </a:r>
            <a:endParaRPr lang="en-US" dirty="0" smtClean="0">
              <a:latin typeface="Arial" pitchFamily="34" charset="0"/>
              <a:cs typeface="Arial" pitchFamily="34" charset="0"/>
            </a:endParaRPr>
          </a:p>
          <a:p>
            <a:pPr defTabSz="931774">
              <a:spcBef>
                <a:spcPct val="0"/>
              </a:spcBef>
              <a:defRPr/>
            </a:pPr>
            <a:r>
              <a:rPr lang="en-US" dirty="0" smtClean="0">
                <a:latin typeface="Arial" pitchFamily="34" charset="0"/>
                <a:cs typeface="Arial" pitchFamily="34" charset="0"/>
              </a:rPr>
              <a:t> </a:t>
            </a:r>
          </a:p>
          <a:p>
            <a:r>
              <a:rPr lang="en-US" dirty="0" smtClean="0">
                <a:latin typeface="Arial" pitchFamily="34" charset="0"/>
                <a:cs typeface="Arial" pitchFamily="34" charset="0"/>
              </a:rPr>
              <a:t>The referee must consider if there is credible control by the player who was fouled or a teammate.</a:t>
            </a:r>
            <a:r>
              <a:rPr lang="en-US" baseline="0" dirty="0" smtClean="0">
                <a:latin typeface="Arial" pitchFamily="34" charset="0"/>
                <a:cs typeface="Arial" pitchFamily="34" charset="0"/>
              </a:rPr>
              <a:t>  </a:t>
            </a:r>
          </a:p>
          <a:p>
            <a:endParaRPr lang="en-US" baseline="0" dirty="0" smtClean="0">
              <a:latin typeface="Arial" pitchFamily="34" charset="0"/>
              <a:cs typeface="Arial" pitchFamily="34" charset="0"/>
            </a:endParaRPr>
          </a:p>
          <a:p>
            <a:r>
              <a:rPr lang="en-US" dirty="0" smtClean="0">
                <a:latin typeface="Arial" pitchFamily="34" charset="0"/>
                <a:cs typeface="Arial" pitchFamily="34" charset="0"/>
              </a:rPr>
              <a:t>The referee is expected to apply advantage if the fouled player's team is able to retain</a:t>
            </a:r>
            <a:r>
              <a:rPr lang="en-US" baseline="0" dirty="0" smtClean="0">
                <a:latin typeface="Arial" pitchFamily="34" charset="0"/>
                <a:cs typeface="Arial" pitchFamily="34" charset="0"/>
              </a:rPr>
              <a:t> </a:t>
            </a:r>
            <a:r>
              <a:rPr lang="en-US" dirty="0" smtClean="0">
                <a:latin typeface="Arial" pitchFamily="34" charset="0"/>
                <a:cs typeface="Arial" pitchFamily="34" charset="0"/>
              </a:rPr>
              <a:t>control of the ball</a:t>
            </a:r>
            <a:r>
              <a:rPr lang="en-US" baseline="0" dirty="0" smtClean="0">
                <a:latin typeface="Arial" pitchFamily="34" charset="0"/>
                <a:cs typeface="Arial" pitchFamily="34" charset="0"/>
              </a:rPr>
              <a:t> as part of a developing or promising attack</a:t>
            </a:r>
            <a:r>
              <a:rPr lang="en-US" dirty="0" smtClean="0">
                <a:latin typeface="Arial" pitchFamily="34" charset="0"/>
                <a:cs typeface="Arial" pitchFamily="34" charset="0"/>
              </a:rPr>
              <a:t>. </a:t>
            </a:r>
          </a:p>
          <a:p>
            <a:r>
              <a:rPr lang="en-US"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It</a:t>
            </a:r>
            <a:r>
              <a:rPr lang="en-US" baseline="0" dirty="0" smtClean="0">
                <a:latin typeface="Arial" pitchFamily="34" charset="0"/>
                <a:cs typeface="Arial" pitchFamily="34" charset="0"/>
              </a:rPr>
              <a:t> is also necessary for the referee </a:t>
            </a:r>
            <a:r>
              <a:rPr lang="en-US" dirty="0" smtClean="0">
                <a:latin typeface="Arial" pitchFamily="34" charset="0"/>
                <a:cs typeface="Arial" pitchFamily="34" charset="0"/>
              </a:rPr>
              <a:t>to consider the skill level of the players, the tempo of the game and the playing conditions before making use of this clause.</a:t>
            </a:r>
            <a:r>
              <a:rPr lang="en-US"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cs typeface="Arial" pitchFamily="34" charset="0"/>
              </a:rPr>
              <a:t>Referees must also </a:t>
            </a:r>
            <a:r>
              <a:rPr lang="en-US" dirty="0" smtClean="0">
                <a:latin typeface="Arial" pitchFamily="34" charset="0"/>
                <a:cs typeface="Arial" pitchFamily="34" charset="0"/>
              </a:rPr>
              <a:t>determine if there is space for the player to progress toward goal for a successful attack and if they are close enough to goal to do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After applying advantage the referee should wait for 2-3 seconds to see if the play continues to develop</a:t>
            </a:r>
            <a:r>
              <a:rPr lang="en-US" baseline="0" dirty="0" smtClean="0">
                <a:latin typeface="Arial" pitchFamily="34" charset="0"/>
                <a:cs typeface="Arial" pitchFamily="34" charset="0"/>
              </a:rPr>
              <a:t>.  </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The referee may stop play in order to penalize the original foul if the advantage situation does not develop</a:t>
            </a:r>
            <a:r>
              <a:rPr lang="en-US" baseline="0" dirty="0" smtClean="0">
                <a:latin typeface="Arial" pitchFamily="34" charset="0"/>
                <a:cs typeface="Arial" pitchFamily="34" charset="0"/>
              </a:rPr>
              <a:t> after these 2-3 seconds.  </a:t>
            </a:r>
          </a:p>
          <a:p>
            <a:pPr eaLnBrk="1" hangingPunct="1">
              <a:spcBef>
                <a:spcPct val="0"/>
              </a:spcBef>
            </a:pPr>
            <a:endParaRPr lang="en-US" sz="1200" dirty="0" smtClean="0">
              <a:latin typeface="Arial" pitchFamily="34" charset="0"/>
              <a:cs typeface="Arial" pitchFamily="34" charset="0"/>
            </a:endParaRPr>
          </a:p>
          <a:p>
            <a:pPr eaLnBrk="1" hangingPunct="1">
              <a:spcBef>
                <a:spcPct val="0"/>
              </a:spcBef>
            </a:pPr>
            <a:r>
              <a:rPr lang="en-US" sz="1200" dirty="0" smtClean="0">
                <a:latin typeface="Arial" pitchFamily="34" charset="0"/>
                <a:cs typeface="Arial" pitchFamily="34" charset="0"/>
              </a:rPr>
              <a:t>In the event that the advantage is wasted as a result of a subsequent error</a:t>
            </a:r>
            <a:r>
              <a:rPr lang="en-US" sz="1200" baseline="0" dirty="0" smtClean="0">
                <a:latin typeface="Arial" pitchFamily="34" charset="0"/>
                <a:cs typeface="Arial" pitchFamily="34" charset="0"/>
              </a:rPr>
              <a:t> by the attacking team, such an errant pass or missed shot, </a:t>
            </a:r>
            <a:r>
              <a:rPr lang="en-US" sz="1200" dirty="0" smtClean="0">
                <a:latin typeface="Arial" pitchFamily="34" charset="0"/>
                <a:cs typeface="Arial" pitchFamily="34" charset="0"/>
              </a:rPr>
              <a:t>then play should not be halted to penalize</a:t>
            </a:r>
            <a:r>
              <a:rPr lang="en-US" sz="1200" baseline="0" dirty="0" smtClean="0">
                <a:latin typeface="Arial" pitchFamily="34" charset="0"/>
                <a:cs typeface="Arial" pitchFamily="34" charset="0"/>
              </a:rPr>
              <a:t> for</a:t>
            </a:r>
            <a:r>
              <a:rPr lang="en-US" sz="1200" dirty="0" smtClean="0">
                <a:latin typeface="Arial" pitchFamily="34" charset="0"/>
                <a:cs typeface="Arial" pitchFamily="34" charset="0"/>
              </a:rPr>
              <a:t> the original offence</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defTabSz="931774">
              <a:spcBef>
                <a:spcPct val="0"/>
              </a:spcBef>
              <a:defRPr/>
            </a:pPr>
            <a:r>
              <a:rPr lang="en-US" dirty="0" smtClean="0">
                <a:solidFill>
                  <a:srgbClr val="000000"/>
                </a:solidFill>
                <a:latin typeface="Arial" pitchFamily="34" charset="0"/>
                <a:cs typeface="Arial" pitchFamily="34" charset="0"/>
              </a:rPr>
              <a:t>An offense by a player of the offending team must not be ignored while the referee allows the anticipated development of the advantage.</a:t>
            </a:r>
            <a:r>
              <a:rPr lang="en-US" baseline="0" dirty="0" smtClean="0">
                <a:solidFill>
                  <a:srgbClr val="000000"/>
                </a:solidFill>
                <a:latin typeface="Arial" pitchFamily="34" charset="0"/>
                <a:cs typeface="Arial" pitchFamily="34" charset="0"/>
              </a:rPr>
              <a:t>  </a:t>
            </a:r>
          </a:p>
          <a:p>
            <a:pPr defTabSz="931774">
              <a:spcBef>
                <a:spcPct val="0"/>
              </a:spcBef>
              <a:defRPr/>
            </a:pPr>
            <a:endParaRPr lang="en-US" baseline="0" dirty="0" smtClean="0">
              <a:solidFill>
                <a:srgbClr val="000000"/>
              </a:solidFill>
              <a:latin typeface="Arial" pitchFamily="34" charset="0"/>
              <a:cs typeface="Arial" pitchFamily="34" charset="0"/>
            </a:endParaRPr>
          </a:p>
          <a:p>
            <a:pPr defTabSz="931774">
              <a:spcBef>
                <a:spcPct val="0"/>
              </a:spcBef>
              <a:defRPr/>
            </a:pPr>
            <a:r>
              <a:rPr lang="en-US" dirty="0" smtClean="0">
                <a:solidFill>
                  <a:srgbClr val="000000"/>
                </a:solidFill>
                <a:latin typeface="Arial" pitchFamily="34" charset="0"/>
                <a:cs typeface="Arial" pitchFamily="34" charset="0"/>
              </a:rPr>
              <a:t>Such an offense may either be recognized by stopping play immediately or by applying advantage.</a:t>
            </a:r>
            <a:r>
              <a:rPr lang="en-US" baseline="0" dirty="0" smtClean="0">
                <a:solidFill>
                  <a:srgbClr val="000000"/>
                </a:solidFill>
                <a:latin typeface="Arial" pitchFamily="34" charset="0"/>
                <a:cs typeface="Arial" pitchFamily="34" charset="0"/>
              </a:rPr>
              <a:t>  </a:t>
            </a:r>
          </a:p>
          <a:p>
            <a:pPr defTabSz="931774">
              <a:spcBef>
                <a:spcPct val="0"/>
              </a:spcBef>
              <a:defRPr/>
            </a:pPr>
            <a:endParaRPr lang="en-US" baseline="0" dirty="0" smtClean="0">
              <a:solidFill>
                <a:srgbClr val="000000"/>
              </a:solidFill>
              <a:latin typeface="Arial" pitchFamily="34" charset="0"/>
              <a:cs typeface="Arial" pitchFamily="34" charset="0"/>
            </a:endParaRPr>
          </a:p>
          <a:p>
            <a:pPr defTabSz="931774">
              <a:spcBef>
                <a:spcPct val="0"/>
              </a:spcBef>
              <a:defRPr/>
            </a:pPr>
            <a:r>
              <a:rPr lang="en-US" dirty="0" smtClean="0">
                <a:solidFill>
                  <a:srgbClr val="000000"/>
                </a:solidFill>
                <a:latin typeface="Arial" pitchFamily="34" charset="0"/>
                <a:cs typeface="Arial" pitchFamily="34" charset="0"/>
              </a:rPr>
              <a:t>Regardless of the outcome of the advantage, the referee must deal appropriately with any misconduct at the next stoppage, before allowing play to be restarted.  </a:t>
            </a:r>
          </a:p>
          <a:p>
            <a:pPr eaLnBrk="1" hangingPunct="1">
              <a:spcBef>
                <a:spcPct val="0"/>
              </a:spcBef>
            </a:pPr>
            <a:endParaRPr lang="en-US" b="1" dirty="0" smtClean="0">
              <a:latin typeface="Arial" pitchFamily="34" charset="0"/>
              <a:cs typeface="Arial" pitchFamily="34" charset="0"/>
            </a:endParaRPr>
          </a:p>
          <a:p>
            <a:pPr eaLnBrk="1" hangingPunct="1">
              <a:spcBef>
                <a:spcPct val="0"/>
              </a:spcBef>
            </a:pPr>
            <a:r>
              <a:rPr lang="en-US" dirty="0" smtClean="0">
                <a:solidFill>
                  <a:srgbClr val="262626"/>
                </a:solidFill>
                <a:latin typeface="Arial" pitchFamily="34" charset="0"/>
                <a:ea typeface="ヒラギノ角ゴ Pro W3"/>
                <a:cs typeface="Arial" pitchFamily="34" charset="0"/>
              </a:rPr>
              <a:t>Note that referees should not apply advantage for</a:t>
            </a:r>
            <a:r>
              <a:rPr lang="en-US" baseline="0" dirty="0" smtClean="0">
                <a:solidFill>
                  <a:srgbClr val="262626"/>
                </a:solidFill>
                <a:latin typeface="Arial" pitchFamily="34" charset="0"/>
                <a:ea typeface="ヒラギノ角ゴ Pro W3"/>
                <a:cs typeface="Arial" pitchFamily="34" charset="0"/>
              </a:rPr>
              <a:t> serious foul play offenses unless there is an obvious and immediate </a:t>
            </a:r>
            <a:r>
              <a:rPr lang="en-US" dirty="0" smtClean="0">
                <a:solidFill>
                  <a:srgbClr val="262626"/>
                </a:solidFill>
                <a:latin typeface="Arial" pitchFamily="34" charset="0"/>
                <a:ea typeface="ヒラギノ角ゴ Pro W3"/>
                <a:cs typeface="Arial" pitchFamily="34" charset="0"/>
              </a:rPr>
              <a:t>opportunity to score a goal.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defTabSz="931774">
              <a:spcBef>
                <a:spcPct val="0"/>
              </a:spcBef>
              <a:defRPr/>
            </a:pPr>
            <a:r>
              <a:rPr lang="en-US" dirty="0" smtClean="0">
                <a:latin typeface="Arial" pitchFamily="34" charset="0"/>
                <a:cs typeface="Arial" pitchFamily="34" charset="0"/>
              </a:rPr>
              <a:t>While advantage</a:t>
            </a:r>
            <a:r>
              <a:rPr lang="en-US" baseline="0" dirty="0" smtClean="0">
                <a:latin typeface="Arial" pitchFamily="34" charset="0"/>
                <a:cs typeface="Arial" pitchFamily="34" charset="0"/>
              </a:rPr>
              <a:t> is only stated in Law 5, </a:t>
            </a:r>
            <a:r>
              <a:rPr lang="en-US" dirty="0" smtClean="0">
                <a:latin typeface="Arial" pitchFamily="34" charset="0"/>
                <a:cs typeface="Arial" pitchFamily="34" charset="0"/>
              </a:rPr>
              <a:t>in the case of fouls or misconduct not seen by the referee, the assistant referee also needs to determine whether or not to apply advantage</a:t>
            </a:r>
            <a:r>
              <a:rPr lang="en-US" baseline="0" dirty="0" smtClean="0">
                <a:latin typeface="Arial" pitchFamily="34" charset="0"/>
                <a:cs typeface="Arial" pitchFamily="34" charset="0"/>
              </a:rPr>
              <a:t>.  </a:t>
            </a:r>
            <a:endParaRPr lang="en-US" dirty="0" smtClean="0">
              <a:latin typeface="Arial" pitchFamily="34" charset="0"/>
              <a:cs typeface="Arial" pitchFamily="34" charset="0"/>
            </a:endParaRPr>
          </a:p>
          <a:p>
            <a:pPr defTabSz="931774">
              <a:spcBef>
                <a:spcPct val="0"/>
              </a:spcBef>
              <a:defRPr/>
            </a:pPr>
            <a:endParaRPr lang="en-US" dirty="0" smtClean="0">
              <a:latin typeface="Arial" pitchFamily="34" charset="0"/>
              <a:cs typeface="Arial" pitchFamily="34" charset="0"/>
            </a:endParaRPr>
          </a:p>
          <a:p>
            <a:pPr defTabSz="931774">
              <a:spcBef>
                <a:spcPct val="0"/>
              </a:spcBef>
              <a:defRPr/>
            </a:pPr>
            <a:r>
              <a:rPr lang="en-US" dirty="0" smtClean="0">
                <a:latin typeface="Arial" pitchFamily="34" charset="0"/>
                <a:cs typeface="Arial" pitchFamily="34" charset="0"/>
              </a:rPr>
              <a:t>While</a:t>
            </a:r>
            <a:r>
              <a:rPr lang="en-US" baseline="0" dirty="0" smtClean="0">
                <a:latin typeface="Arial" pitchFamily="34" charset="0"/>
                <a:cs typeface="Arial" pitchFamily="34" charset="0"/>
              </a:rPr>
              <a:t> there is no advantage signal for assistant referees, they indicate advantage by choosing to not signal with the flag and instead, waiting to see if the play develops.  </a:t>
            </a:r>
          </a:p>
          <a:p>
            <a:pPr defTabSz="931774">
              <a:spcBef>
                <a:spcPct val="0"/>
              </a:spcBef>
              <a:defRPr/>
            </a:pPr>
            <a:endParaRPr lang="en-US" baseline="0" dirty="0" smtClean="0">
              <a:latin typeface="Arial" pitchFamily="34" charset="0"/>
              <a:cs typeface="Arial" pitchFamily="34" charset="0"/>
            </a:endParaRPr>
          </a:p>
          <a:p>
            <a:pPr defTabSz="931774">
              <a:spcBef>
                <a:spcPct val="0"/>
              </a:spcBef>
              <a:defRPr/>
            </a:pPr>
            <a:r>
              <a:rPr lang="en-US" baseline="0" dirty="0" smtClean="0">
                <a:latin typeface="Arial" pitchFamily="34" charset="0"/>
                <a:cs typeface="Arial" pitchFamily="34" charset="0"/>
              </a:rPr>
              <a:t>Again, if the play does not develop within 2-3 seconds, the assistant referee can then signal for the original offense.  </a:t>
            </a:r>
            <a:endParaRPr lang="en-US"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solidFill>
                  <a:srgbClr val="000000"/>
                </a:solidFill>
                <a:latin typeface="Arial" pitchFamily="34" charset="0"/>
                <a:ea typeface="ヒラギノ角ゴ Pro W3"/>
                <a:cs typeface="Arial" pitchFamily="34" charset="0"/>
              </a:rPr>
              <a:t>This assistant referee duty should be addressed during the pre-game conference.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Law 5 empowers the referee to apply advantage when the team that was offended will continue to benefit.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Referees need</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understand that the advantage clause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applicable at the referee’s discretion.</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cs typeface="Arial" pitchFamily="34" charset="0"/>
              </a:rPr>
              <a:t>Applying advantage used to be confined to fouls and misconduct described in Law 12 but this has since been expanded to cover any infringement or offense committed while the ball is in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Please review the following examples of when advantage should and should not be applied.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A player from the red team takes a free kick but then violates the Laws of the Game by touching the ball a second time before it has been touched by another player.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second touch delivers the ball to the opposition who then begins to attack the red team’s goal.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In this scenario, the referee should apply advantage because the violation of the law has benefitted the team who the infringement was committed against.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If the referee stops play and awards the free kick to the blue team before the play develops, the opportunity to stage a promising counterattack has been negated.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A player from the red team delivers a throw-in illegally.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The illegal throw-in goes directly to the opposition and leads to a promising attacking opportunity.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In this scenario, play must be stopped and the throw-in awarded to the blue team because advantage cannot be applied when the ball is not in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From the taking of a throw-in, the ball is not in play if delivered illegally.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A player from the red team plays the ball to a teammate in an offside position who is also involved in active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Despite the offside offense, the goalkeeper from the blue team collects the ball and delivers it up field to begin a promising counterattack.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In this case, the referee should not stop play and allow for advantage.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pPr defTabSz="931774">
              <a:defRPr/>
            </a:pPr>
            <a:r>
              <a:rPr lang="en-US" sz="1200" baseline="0" dirty="0" smtClean="0">
                <a:latin typeface="Arial" pitchFamily="34" charset="0"/>
                <a:cs typeface="Arial" pitchFamily="34" charset="0"/>
              </a:rPr>
              <a:t>Properly applying advantage to promote attacking soccer is at the core of the Laws of the Game.  </a:t>
            </a:r>
          </a:p>
          <a:p>
            <a:pPr defTabSz="931774">
              <a:defRPr/>
            </a:pPr>
            <a:endParaRPr lang="en-US" sz="1200" baseline="0" dirty="0" smtClean="0">
              <a:latin typeface="Arial" pitchFamily="34" charset="0"/>
              <a:cs typeface="Arial" pitchFamily="34" charset="0"/>
            </a:endParaRPr>
          </a:p>
          <a:p>
            <a:pPr defTabSz="931774">
              <a:defRPr/>
            </a:pPr>
            <a:r>
              <a:rPr lang="en-US" sz="1200" baseline="0" dirty="0" smtClean="0">
                <a:latin typeface="Arial" pitchFamily="34" charset="0"/>
                <a:cs typeface="Arial" pitchFamily="34" charset="0"/>
              </a:rPr>
              <a:t>To this end, the referee is tasked with deciding between stopping play for an offense or applying advantage and allowing play to continue.  </a:t>
            </a:r>
          </a:p>
          <a:p>
            <a:pPr defTabSz="931774">
              <a:defRPr/>
            </a:pPr>
            <a:endParaRPr lang="en-US" sz="1200" baseline="0" dirty="0" smtClean="0">
              <a:latin typeface="Arial" pitchFamily="34" charset="0"/>
              <a:cs typeface="Arial" pitchFamily="34" charset="0"/>
            </a:endParaRPr>
          </a:p>
          <a:p>
            <a:pPr defTabSz="931774">
              <a:defRPr/>
            </a:pPr>
            <a:r>
              <a:rPr lang="en-US" sz="1200" baseline="0" dirty="0" smtClean="0">
                <a:latin typeface="Arial" pitchFamily="34" charset="0"/>
                <a:cs typeface="Arial" pitchFamily="34" charset="0"/>
              </a:rPr>
              <a:t>When doing this, he or she must take into consideration game control versus game flow, the 4 P’s principle, the understanding of 2-3 seconds and the impact of cautions or send offs.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In addition, given the experience and skill level of the players, properly applying advantage is crucial for success for referees working the amateur adult game.  </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Game control refers to the stoppages the referee makes to enforce the Laws of the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Game flow refers to the game’s tempo or pace.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The fewer stoppages, the more free flowing the game is, while more stoppages usually results in a reduced game flow.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3334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pPr marL="0" marR="0" indent="0" algn="l" defTabSz="931774" rtl="0" eaLnBrk="1" fontAlgn="auto" latinLnBrk="0" hangingPunct="1">
              <a:lnSpc>
                <a:spcPct val="100000"/>
              </a:lnSpc>
              <a:spcBef>
                <a:spcPct val="0"/>
              </a:spcBef>
              <a:spcAft>
                <a:spcPts val="0"/>
              </a:spcAft>
              <a:buClrTx/>
              <a:buSzTx/>
              <a:buFontTx/>
              <a:buNone/>
              <a:tabLst/>
              <a:defRPr/>
            </a:pPr>
            <a:r>
              <a:rPr lang="en-US" dirty="0" smtClean="0">
                <a:solidFill>
                  <a:srgbClr val="000000"/>
                </a:solidFill>
                <a:latin typeface="Arial"/>
                <a:ea typeface="ヒラギノ角ゴ Pro W3"/>
                <a:cs typeface="Times New Roman"/>
              </a:rPr>
              <a:t>Game flow is important but not stopping the game for fouls</a:t>
            </a:r>
            <a:r>
              <a:rPr lang="en-US" baseline="0" dirty="0" smtClean="0">
                <a:solidFill>
                  <a:srgbClr val="000000"/>
                </a:solidFill>
                <a:latin typeface="Arial"/>
                <a:ea typeface="ヒラギノ角ゴ Pro W3"/>
                <a:cs typeface="Times New Roman"/>
              </a:rPr>
              <a:t> can cause frustration and lead to problems.  </a:t>
            </a:r>
            <a:endParaRPr lang="en-US" dirty="0" smtClean="0">
              <a:solidFill>
                <a:srgbClr val="000000"/>
              </a:solidFill>
              <a:latin typeface="Arial"/>
              <a:ea typeface="ヒラギノ角ゴ Pro W3"/>
              <a:cs typeface="Times New Roman"/>
            </a:endParaRPr>
          </a:p>
          <a:p>
            <a:pPr defTabSz="931774">
              <a:spcBef>
                <a:spcPct val="0"/>
              </a:spcBef>
              <a:defRPr/>
            </a:pPr>
            <a:endParaRPr lang="en-US" dirty="0" smtClean="0">
              <a:solidFill>
                <a:srgbClr val="000000"/>
              </a:solidFill>
              <a:latin typeface="Times New Roman"/>
              <a:cs typeface="Times New Roman"/>
            </a:endParaRPr>
          </a:p>
          <a:p>
            <a:pPr defTabSz="931774">
              <a:spcBef>
                <a:spcPct val="0"/>
              </a:spcBef>
              <a:defRPr/>
            </a:pPr>
            <a:r>
              <a:rPr lang="en-US" dirty="0" smtClean="0">
                <a:solidFill>
                  <a:srgbClr val="000000"/>
                </a:solidFill>
                <a:latin typeface="Times New Roman"/>
                <a:cs typeface="Times New Roman"/>
              </a:rPr>
              <a:t>In contrast, the</a:t>
            </a:r>
            <a:r>
              <a:rPr lang="en-US" dirty="0" smtClean="0"/>
              <a:t> </a:t>
            </a:r>
            <a:r>
              <a:rPr lang="en-GB" dirty="0" smtClean="0"/>
              <a:t>failure to stop</a:t>
            </a:r>
            <a:r>
              <a:rPr lang="en-GB" baseline="0" dirty="0" smtClean="0"/>
              <a:t> the game for offences </a:t>
            </a:r>
            <a:r>
              <a:rPr lang="en-GB" dirty="0" smtClean="0"/>
              <a:t>can</a:t>
            </a:r>
            <a:r>
              <a:rPr lang="en-GB" baseline="0" dirty="0" smtClean="0"/>
              <a:t> diminish the referee’s control over the game.  </a:t>
            </a:r>
            <a:endParaRPr lang="en-GB" dirty="0" smtClean="0"/>
          </a:p>
          <a:p>
            <a:pPr eaLnBrk="1" hangingPunct="1">
              <a:spcBef>
                <a:spcPct val="0"/>
              </a:spcBef>
            </a:pPr>
            <a:endParaRPr lang="en-US" dirty="0" smtClean="0"/>
          </a:p>
          <a:p>
            <a:pPr eaLnBrk="1" hangingPunct="1">
              <a:spcBef>
                <a:spcPct val="0"/>
              </a:spcBef>
            </a:pPr>
            <a:r>
              <a:rPr lang="en-US" dirty="0" smtClean="0"/>
              <a:t>Striking an</a:t>
            </a:r>
            <a:r>
              <a:rPr lang="en-US" baseline="0" dirty="0" smtClean="0"/>
              <a:t> appropriate </a:t>
            </a:r>
            <a:r>
              <a:rPr lang="en-US" dirty="0" smtClean="0"/>
              <a:t>balance between game flow</a:t>
            </a:r>
            <a:r>
              <a:rPr lang="en-US" baseline="0" dirty="0" smtClean="0"/>
              <a:t> and game control should be the objective of referees working the amateur adult game.  </a:t>
            </a:r>
          </a:p>
          <a:p>
            <a:pPr eaLnBrk="1" hangingPunct="1">
              <a:spcBef>
                <a:spcPct val="0"/>
              </a:spcBef>
            </a:pPr>
            <a:endParaRPr lang="en-US" baseline="0" dirty="0" smtClean="0"/>
          </a:p>
          <a:p>
            <a:pPr eaLnBrk="1" hangingPunct="1">
              <a:spcBef>
                <a:spcPct val="0"/>
              </a:spcBef>
            </a:pPr>
            <a:r>
              <a:rPr lang="en-US" baseline="0" dirty="0" smtClean="0"/>
              <a:t>Being able to manage a game and find this balance comes with experience and referees should be mindful of this when they begin officiating at this level.  </a:t>
            </a:r>
          </a:p>
          <a:p>
            <a:pPr eaLnBrk="1" hangingPunct="1">
              <a:spcBef>
                <a:spcPct val="0"/>
              </a:spcBef>
            </a:pPr>
            <a:endParaRPr lang="en-US" baseline="0" dirty="0" smtClean="0"/>
          </a:p>
          <a:p>
            <a:pPr eaLnBrk="1" hangingPunct="1">
              <a:spcBef>
                <a:spcPct val="0"/>
              </a:spcBef>
            </a:pPr>
            <a:r>
              <a:rPr lang="en-US" baseline="0" dirty="0" smtClean="0"/>
              <a:t>Ultimately, applying advantage is one way a referee can help promote this balance.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3334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Advantage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1026" name="Picture 2" descr="C:\Users\rmooney\Documents\Images\Grade 8\_57R2194.JPG"/>
          <p:cNvPicPr>
            <a:picLocks noChangeAspect="1" noChangeArrowheads="1"/>
          </p:cNvPicPr>
          <p:nvPr/>
        </p:nvPicPr>
        <p:blipFill rotWithShape="1">
          <a:blip r:embed="rId4">
            <a:extLst>
              <a:ext uri="{28A0092B-C50C-407E-A947-70E740481C1C}">
                <a14:useLocalDpi xmlns:a14="http://schemas.microsoft.com/office/drawing/2010/main" val="0"/>
              </a:ext>
            </a:extLst>
          </a:blip>
          <a:srcRect l="21127" t="16251" r="23380" b="37936"/>
          <a:stretch/>
        </p:blipFill>
        <p:spPr bwMode="auto">
          <a:xfrm>
            <a:off x="0" y="1219200"/>
            <a:ext cx="9144000" cy="51804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Arial" pitchFamily="34" charset="0"/>
              <a:cs typeface="Arial" pitchFamily="34" charset="0"/>
            </a:endParaRPr>
          </a:p>
        </p:txBody>
      </p:sp>
      <p:pic>
        <p:nvPicPr>
          <p:cNvPr id="12" name="Picture 6" descr="Referee Progra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914900"/>
            <a:ext cx="11763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1752600" y="4914900"/>
            <a:ext cx="716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rgbClr val="10253F"/>
                </a:solidFill>
                <a:latin typeface="Arial" pitchFamily="34" charset="0"/>
                <a:ea typeface="ＭＳ Ｐゴシック" pitchFamily="34" charset="-128"/>
                <a:cs typeface="Arial" pitchFamily="34" charset="0"/>
              </a:rPr>
              <a:t>U.S. Soccer </a:t>
            </a:r>
            <a:r>
              <a:rPr lang="en-US" sz="2400" dirty="0" smtClean="0">
                <a:solidFill>
                  <a:srgbClr val="10253F"/>
                </a:solidFill>
                <a:latin typeface="Arial" pitchFamily="34" charset="0"/>
                <a:ea typeface="ＭＳ Ｐゴシック" pitchFamily="34" charset="-128"/>
                <a:cs typeface="Arial" pitchFamily="34" charset="0"/>
              </a:rPr>
              <a:t>Federation Referee Program</a:t>
            </a:r>
            <a:endParaRPr lang="en-US" sz="2400" dirty="0">
              <a:solidFill>
                <a:srgbClr val="10253F"/>
              </a:solidFill>
              <a:latin typeface="Arial" pitchFamily="34" charset="0"/>
              <a:ea typeface="ＭＳ Ｐゴシック" pitchFamily="34" charset="-128"/>
              <a:cs typeface="Arial" pitchFamily="34" charset="0"/>
            </a:endParaRPr>
          </a:p>
          <a:p>
            <a:pPr>
              <a:defRPr/>
            </a:pPr>
            <a:r>
              <a:rPr lang="en-US" sz="2400" dirty="0" smtClean="0">
                <a:solidFill>
                  <a:srgbClr val="10253F"/>
                </a:solidFill>
                <a:latin typeface="Arial" pitchFamily="34" charset="0"/>
                <a:ea typeface="ＭＳ Ｐゴシック" pitchFamily="34" charset="-128"/>
                <a:cs typeface="Arial" pitchFamily="34" charset="0"/>
              </a:rPr>
              <a:t>Grade 7 Referee Course</a:t>
            </a:r>
          </a:p>
          <a:p>
            <a:pPr>
              <a:defRPr/>
            </a:pPr>
            <a:r>
              <a:rPr lang="en-US" sz="2400" dirty="0" smtClean="0">
                <a:solidFill>
                  <a:srgbClr val="10253F"/>
                </a:solidFill>
                <a:latin typeface="Arial" pitchFamily="34" charset="0"/>
                <a:ea typeface="ＭＳ Ｐゴシック" pitchFamily="34" charset="-128"/>
                <a:cs typeface="Arial" pitchFamily="34" charset="0"/>
              </a:rPr>
              <a:t>Amateur Adult Training</a:t>
            </a:r>
            <a:endParaRPr lang="en-US" sz="2400" dirty="0">
              <a:solidFill>
                <a:srgbClr val="10253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739549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4 P Principle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Possession of the ball</a:t>
            </a:r>
          </a:p>
          <a:p>
            <a:pPr lvl="1">
              <a:buFont typeface="Courier New" pitchFamily="49" charset="0"/>
              <a:buChar char="o"/>
            </a:pPr>
            <a:r>
              <a:rPr lang="en-US" sz="3200" dirty="0" smtClean="0">
                <a:latin typeface="Arial" pitchFamily="34" charset="0"/>
                <a:cs typeface="Arial" pitchFamily="34" charset="0"/>
              </a:rPr>
              <a:t>Control by team or player</a:t>
            </a:r>
          </a:p>
          <a:p>
            <a:pPr>
              <a:buFont typeface="Courier New" pitchFamily="49" charset="0"/>
              <a:buChar char="o"/>
            </a:pPr>
            <a:r>
              <a:rPr lang="en-US" dirty="0" smtClean="0">
                <a:latin typeface="Arial" pitchFamily="34" charset="0"/>
                <a:cs typeface="Arial" pitchFamily="34" charset="0"/>
              </a:rPr>
              <a:t>Potential for attack</a:t>
            </a:r>
          </a:p>
          <a:p>
            <a:pPr lvl="1">
              <a:buFont typeface="Courier New" pitchFamily="49" charset="0"/>
              <a:buChar char="o"/>
            </a:pPr>
            <a:r>
              <a:rPr lang="en-US" sz="3200" dirty="0" smtClean="0">
                <a:latin typeface="Arial" pitchFamily="34" charset="0"/>
                <a:cs typeface="Arial" pitchFamily="34" charset="0"/>
              </a:rPr>
              <a:t>Ability to continue a promising attack</a:t>
            </a:r>
          </a:p>
          <a:p>
            <a:pPr>
              <a:buFont typeface="Courier New" pitchFamily="49" charset="0"/>
              <a:buChar char="o"/>
            </a:pPr>
            <a:r>
              <a:rPr lang="en-US" dirty="0" smtClean="0">
                <a:latin typeface="Arial" pitchFamily="34" charset="0"/>
                <a:cs typeface="Arial" pitchFamily="34" charset="0"/>
              </a:rPr>
              <a:t>Personnel</a:t>
            </a:r>
          </a:p>
          <a:p>
            <a:pPr lvl="1">
              <a:buFont typeface="Courier New" pitchFamily="49" charset="0"/>
              <a:buChar char="o"/>
            </a:pPr>
            <a:r>
              <a:rPr lang="en-US" sz="3200" dirty="0" smtClean="0">
                <a:latin typeface="Arial" pitchFamily="34" charset="0"/>
                <a:cs typeface="Arial" pitchFamily="34" charset="0"/>
              </a:rPr>
              <a:t>Skill of attackers, numerical advantage</a:t>
            </a:r>
          </a:p>
          <a:p>
            <a:pPr>
              <a:buFont typeface="Courier New" pitchFamily="49" charset="0"/>
              <a:buChar char="o"/>
            </a:pPr>
            <a:r>
              <a:rPr lang="en-US" dirty="0" smtClean="0">
                <a:latin typeface="Arial" pitchFamily="34" charset="0"/>
                <a:cs typeface="Arial" pitchFamily="34" charset="0"/>
              </a:rPr>
              <a:t>Proximity to the opponent's goal</a:t>
            </a:r>
          </a:p>
        </p:txBody>
      </p:sp>
    </p:spTree>
    <p:extLst>
      <p:ext uri="{BB962C8B-B14F-4D97-AF65-F5344CB8AC3E}">
        <p14:creationId xmlns:p14="http://schemas.microsoft.com/office/powerpoint/2010/main" val="380946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Wait and See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Assess the situation</a:t>
            </a:r>
          </a:p>
          <a:p>
            <a:pPr>
              <a:buFont typeface="Courier New" pitchFamily="49" charset="0"/>
              <a:buChar char="o"/>
            </a:pPr>
            <a:r>
              <a:rPr lang="en-US" dirty="0" smtClean="0">
                <a:latin typeface="Arial" pitchFamily="34" charset="0"/>
                <a:cs typeface="Arial" pitchFamily="34" charset="0"/>
              </a:rPr>
              <a:t>Wait 2-3 seconds to see if the play develops</a:t>
            </a:r>
          </a:p>
          <a:p>
            <a:pPr>
              <a:buFont typeface="Courier New" pitchFamily="49" charset="0"/>
              <a:buChar char="o"/>
            </a:pPr>
            <a:r>
              <a:rPr lang="en-US" dirty="0">
                <a:latin typeface="Arial" pitchFamily="34" charset="0"/>
                <a:cs typeface="Arial" pitchFamily="34" charset="0"/>
              </a:rPr>
              <a:t>Signal for </a:t>
            </a:r>
            <a:r>
              <a:rPr lang="en-US" dirty="0" smtClean="0">
                <a:latin typeface="Arial" pitchFamily="34" charset="0"/>
                <a:cs typeface="Arial" pitchFamily="34" charset="0"/>
              </a:rPr>
              <a:t>advantage</a:t>
            </a:r>
          </a:p>
          <a:p>
            <a:pPr>
              <a:buFont typeface="Courier New" pitchFamily="49" charset="0"/>
              <a:buChar char="o"/>
            </a:pPr>
            <a:r>
              <a:rPr lang="en-US" dirty="0" smtClean="0">
                <a:latin typeface="Arial" pitchFamily="34" charset="0"/>
                <a:cs typeface="Arial" pitchFamily="34" charset="0"/>
              </a:rPr>
              <a:t>If the attack doesn’t develop</a:t>
            </a:r>
          </a:p>
          <a:p>
            <a:pPr lvl="1">
              <a:buFont typeface="Courier New" pitchFamily="49" charset="0"/>
              <a:buChar char="o"/>
            </a:pPr>
            <a:r>
              <a:rPr lang="en-US" sz="3200" dirty="0" smtClean="0">
                <a:latin typeface="Arial" pitchFamily="34" charset="0"/>
                <a:cs typeface="Arial" pitchFamily="34" charset="0"/>
              </a:rPr>
              <a:t>Stop play and award a free kick for the original offense</a:t>
            </a:r>
          </a:p>
        </p:txBody>
      </p:sp>
    </p:spTree>
    <p:extLst>
      <p:ext uri="{BB962C8B-B14F-4D97-AF65-F5344CB8AC3E}">
        <p14:creationId xmlns:p14="http://schemas.microsoft.com/office/powerpoint/2010/main" val="211202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Misconduct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Independent from applying advantage</a:t>
            </a:r>
          </a:p>
          <a:p>
            <a:pPr>
              <a:buFont typeface="Courier New" pitchFamily="49" charset="0"/>
              <a:buChar char="o"/>
            </a:pPr>
            <a:r>
              <a:rPr lang="en-US" dirty="0" smtClean="0">
                <a:latin typeface="Arial" pitchFamily="34" charset="0"/>
                <a:cs typeface="Arial" pitchFamily="34" charset="0"/>
              </a:rPr>
              <a:t>At next stoppage</a:t>
            </a:r>
          </a:p>
          <a:p>
            <a:pPr lvl="1">
              <a:buFont typeface="Courier New" pitchFamily="49" charset="0"/>
              <a:buChar char="o"/>
            </a:pPr>
            <a:r>
              <a:rPr lang="en-US" sz="3200" dirty="0" smtClean="0">
                <a:latin typeface="Arial" pitchFamily="34" charset="0"/>
                <a:cs typeface="Arial" pitchFamily="34" charset="0"/>
              </a:rPr>
              <a:t>Issue misconduct</a:t>
            </a:r>
          </a:p>
          <a:p>
            <a:pPr lvl="1">
              <a:buFont typeface="Courier New" pitchFamily="49" charset="0"/>
              <a:buChar char="o"/>
            </a:pPr>
            <a:r>
              <a:rPr lang="en-US" sz="3200" dirty="0" smtClean="0">
                <a:latin typeface="Arial" pitchFamily="34" charset="0"/>
                <a:cs typeface="Arial" pitchFamily="34" charset="0"/>
              </a:rPr>
              <a:t>Ensure the misconduct is clear to both teams</a:t>
            </a:r>
          </a:p>
          <a:p>
            <a:pPr>
              <a:buFont typeface="Courier New" pitchFamily="49" charset="0"/>
              <a:buChar char="o"/>
            </a:pPr>
            <a:r>
              <a:rPr lang="en-US" dirty="0" smtClean="0">
                <a:latin typeface="Arial" pitchFamily="34" charset="0"/>
                <a:cs typeface="Arial" pitchFamily="34" charset="0"/>
              </a:rPr>
              <a:t>Serious foul play offenses</a:t>
            </a:r>
          </a:p>
          <a:p>
            <a:pPr lvl="1">
              <a:buFont typeface="Courier New" pitchFamily="49" charset="0"/>
              <a:buChar char="o"/>
            </a:pPr>
            <a:r>
              <a:rPr lang="en-US" sz="3200" dirty="0" smtClean="0">
                <a:latin typeface="Arial" pitchFamily="34" charset="0"/>
                <a:cs typeface="Arial" pitchFamily="34" charset="0"/>
              </a:rPr>
              <a:t>No advantage unless there is an obvious and immediate goal scoring opportunity</a:t>
            </a:r>
          </a:p>
        </p:txBody>
      </p:sp>
    </p:spTree>
    <p:extLst>
      <p:ext uri="{BB962C8B-B14F-4D97-AF65-F5344CB8AC3E}">
        <p14:creationId xmlns:p14="http://schemas.microsoft.com/office/powerpoint/2010/main" val="1164399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Assistant Referees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2051" name="Picture 3" descr="C:\Users\rmooney\Documents\Images\Grade 7\_U4I39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99" b="11984"/>
          <a:stretch/>
        </p:blipFill>
        <p:spPr bwMode="auto">
          <a:xfrm>
            <a:off x="0" y="1219200"/>
            <a:ext cx="9144000"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38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When applying advantage, what factors should the referee consider?</a:t>
            </a:r>
          </a:p>
          <a:p>
            <a:pPr>
              <a:buFont typeface="Courier New" pitchFamily="49" charset="0"/>
              <a:buChar char="o"/>
            </a:pPr>
            <a:endParaRPr lang="en-US" sz="3200" dirty="0">
              <a:latin typeface="Arial" pitchFamily="34" charset="0"/>
              <a:cs typeface="Arial" pitchFamily="34" charset="0"/>
            </a:endParaRPr>
          </a:p>
          <a:p>
            <a:pPr>
              <a:buFont typeface="Courier New" pitchFamily="49" charset="0"/>
              <a:buChar char="o"/>
            </a:pPr>
            <a:r>
              <a:rPr lang="en-US" sz="3200" dirty="0" smtClean="0">
                <a:latin typeface="Arial" pitchFamily="34" charset="0"/>
                <a:cs typeface="Arial" pitchFamily="34" charset="0"/>
              </a:rPr>
              <a:t>Possession of the ball</a:t>
            </a:r>
          </a:p>
          <a:p>
            <a:pPr>
              <a:buFont typeface="Courier New" pitchFamily="49" charset="0"/>
              <a:buChar char="o"/>
            </a:pPr>
            <a:r>
              <a:rPr lang="en-US" dirty="0" smtClean="0">
                <a:latin typeface="Arial" pitchFamily="34" charset="0"/>
                <a:cs typeface="Arial" pitchFamily="34" charset="0"/>
              </a:rPr>
              <a:t>Potential for attack</a:t>
            </a:r>
          </a:p>
          <a:p>
            <a:pPr>
              <a:buFont typeface="Courier New" pitchFamily="49" charset="0"/>
              <a:buChar char="o"/>
            </a:pPr>
            <a:r>
              <a:rPr lang="en-US" dirty="0" smtClean="0">
                <a:latin typeface="Arial" pitchFamily="34" charset="0"/>
                <a:cs typeface="Arial" pitchFamily="34" charset="0"/>
              </a:rPr>
              <a:t>Proximity to the opponent’s goal</a:t>
            </a:r>
          </a:p>
          <a:p>
            <a:pPr>
              <a:buFont typeface="Courier New" pitchFamily="49" charset="0"/>
              <a:buChar char="o"/>
            </a:pPr>
            <a:r>
              <a:rPr lang="en-US" dirty="0" smtClean="0">
                <a:latin typeface="Arial" pitchFamily="34" charset="0"/>
                <a:cs typeface="Arial" pitchFamily="34" charset="0"/>
              </a:rPr>
              <a:t>All of the above</a:t>
            </a:r>
          </a:p>
        </p:txBody>
      </p:sp>
    </p:spTree>
    <p:extLst>
      <p:ext uri="{BB962C8B-B14F-4D97-AF65-F5344CB8AC3E}">
        <p14:creationId xmlns:p14="http://schemas.microsoft.com/office/powerpoint/2010/main" val="3255485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Can effectively applying advantage assist referees with managing game control?</a:t>
            </a:r>
          </a:p>
          <a:p>
            <a:pPr>
              <a:buFont typeface="Courier New" pitchFamily="49" charset="0"/>
              <a:buChar char="o"/>
            </a:pPr>
            <a:endParaRPr lang="en-US" sz="3200" dirty="0">
              <a:latin typeface="Arial" pitchFamily="34" charset="0"/>
              <a:cs typeface="Arial" pitchFamily="34" charset="0"/>
            </a:endParaRPr>
          </a:p>
          <a:p>
            <a:pPr>
              <a:buFont typeface="Courier New" pitchFamily="49" charset="0"/>
              <a:buChar char="o"/>
            </a:pPr>
            <a:r>
              <a:rPr lang="en-US" sz="3200" dirty="0" smtClean="0">
                <a:latin typeface="Arial" pitchFamily="34" charset="0"/>
                <a:cs typeface="Arial" pitchFamily="34" charset="0"/>
              </a:rPr>
              <a:t>Yes</a:t>
            </a:r>
          </a:p>
          <a:p>
            <a:pPr>
              <a:buFont typeface="Courier New" pitchFamily="49" charset="0"/>
              <a:buChar char="o"/>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2369009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Does applying advantage only relate to fouls and misconduct?</a:t>
            </a:r>
          </a:p>
          <a:p>
            <a:pPr>
              <a:buFont typeface="Courier New" pitchFamily="49" charset="0"/>
              <a:buChar char="o"/>
            </a:pPr>
            <a:endParaRPr lang="en-US" sz="3200" dirty="0">
              <a:latin typeface="Arial" pitchFamily="34" charset="0"/>
              <a:cs typeface="Arial" pitchFamily="34" charset="0"/>
            </a:endParaRPr>
          </a:p>
          <a:p>
            <a:pPr>
              <a:buFont typeface="Courier New" pitchFamily="49" charset="0"/>
              <a:buChar char="o"/>
            </a:pPr>
            <a:r>
              <a:rPr lang="en-US" sz="3200" dirty="0" smtClean="0">
                <a:latin typeface="Arial" pitchFamily="34" charset="0"/>
                <a:cs typeface="Arial" pitchFamily="34" charset="0"/>
              </a:rPr>
              <a:t>Yes</a:t>
            </a:r>
          </a:p>
          <a:p>
            <a:pPr>
              <a:buFont typeface="Courier New" pitchFamily="49" charset="0"/>
              <a:buChar char="o"/>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2285810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Should the referee apply advantage if the fouled player’s team is able to retain control of the ball as part of a developing or promising attack?</a:t>
            </a:r>
          </a:p>
          <a:p>
            <a:pPr>
              <a:buFont typeface="Courier New" pitchFamily="49" charset="0"/>
              <a:buChar char="o"/>
            </a:pPr>
            <a:endParaRPr lang="en-US" sz="3200" dirty="0">
              <a:latin typeface="Arial" pitchFamily="34" charset="0"/>
              <a:cs typeface="Arial" pitchFamily="34" charset="0"/>
            </a:endParaRPr>
          </a:p>
          <a:p>
            <a:pPr>
              <a:buFont typeface="Courier New" pitchFamily="49" charset="0"/>
              <a:buChar char="o"/>
            </a:pPr>
            <a:r>
              <a:rPr lang="en-US" sz="3200" dirty="0" smtClean="0">
                <a:latin typeface="Arial" pitchFamily="34" charset="0"/>
                <a:cs typeface="Arial" pitchFamily="34" charset="0"/>
              </a:rPr>
              <a:t>Yes</a:t>
            </a:r>
          </a:p>
          <a:p>
            <a:pPr>
              <a:buFont typeface="Courier New" pitchFamily="49" charset="0"/>
              <a:buChar char="o"/>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32529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Laws of the Game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The Referee:</a:t>
            </a:r>
          </a:p>
          <a:p>
            <a:pPr lvl="1">
              <a:buFont typeface="Courier New" pitchFamily="49" charset="0"/>
              <a:buChar char="o"/>
            </a:pPr>
            <a:r>
              <a:rPr lang="en-US" sz="3200" dirty="0" smtClean="0">
                <a:latin typeface="Arial" pitchFamily="34" charset="0"/>
                <a:cs typeface="Arial" pitchFamily="34" charset="0"/>
              </a:rPr>
              <a:t>Allows </a:t>
            </a:r>
            <a:r>
              <a:rPr lang="en-US" sz="3200" dirty="0" smtClean="0">
                <a:latin typeface="Arial" pitchFamily="34" charset="0"/>
                <a:ea typeface="ＭＳ Ｐゴシック" pitchFamily="8" charset="-128"/>
                <a:cs typeface="Arial" pitchFamily="34" charset="0"/>
              </a:rPr>
              <a:t>play </a:t>
            </a:r>
            <a:r>
              <a:rPr lang="en-US" sz="3200" dirty="0">
                <a:latin typeface="Arial" pitchFamily="34" charset="0"/>
                <a:ea typeface="ＭＳ Ｐゴシック" pitchFamily="8" charset="-128"/>
                <a:cs typeface="Arial" pitchFamily="34" charset="0"/>
              </a:rPr>
              <a:t>to continue when the team against which an </a:t>
            </a:r>
            <a:r>
              <a:rPr lang="en-US" sz="3200" dirty="0" smtClean="0">
                <a:latin typeface="Arial" pitchFamily="34" charset="0"/>
                <a:ea typeface="ＭＳ Ｐゴシック" pitchFamily="8" charset="-128"/>
                <a:cs typeface="Arial" pitchFamily="34" charset="0"/>
              </a:rPr>
              <a:t>offense </a:t>
            </a:r>
            <a:r>
              <a:rPr lang="en-US" sz="3200" dirty="0">
                <a:latin typeface="Arial" pitchFamily="34" charset="0"/>
                <a:ea typeface="ＭＳ Ｐゴシック" pitchFamily="8" charset="-128"/>
                <a:cs typeface="Arial" pitchFamily="34" charset="0"/>
              </a:rPr>
              <a:t>has been committed will benefit from such an advantage and penalizes the original offence if the anticipated advantage does not ensue at </a:t>
            </a:r>
            <a:r>
              <a:rPr lang="en-US" sz="3200" dirty="0" smtClean="0">
                <a:latin typeface="Arial" pitchFamily="34" charset="0"/>
                <a:ea typeface="ＭＳ Ｐゴシック" pitchFamily="8" charset="-128"/>
                <a:cs typeface="Arial" pitchFamily="34" charset="0"/>
              </a:rPr>
              <a:t>that time</a:t>
            </a:r>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val="240142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Examples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descr="C:\Users\rmooney\Documents\Images\Laws of the Game\Law 5 - The Referee\md_20080721usa _75.JPG"/>
          <p:cNvPicPr>
            <a:picLocks noChangeAspect="1" noChangeArrowheads="1"/>
          </p:cNvPicPr>
          <p:nvPr/>
        </p:nvPicPr>
        <p:blipFill rotWithShape="1">
          <a:blip r:embed="rId4">
            <a:extLst>
              <a:ext uri="{28A0092B-C50C-407E-A947-70E740481C1C}">
                <a14:useLocalDpi xmlns:a14="http://schemas.microsoft.com/office/drawing/2010/main" val="0"/>
              </a:ext>
            </a:extLst>
          </a:blip>
          <a:srcRect t="8123" b="41176"/>
          <a:stretch/>
        </p:blipFill>
        <p:spPr bwMode="auto">
          <a:xfrm>
            <a:off x="0" y="1219201"/>
            <a:ext cx="9144000" cy="519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78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Example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Red team player takes a free kick but then touches the ball again before it has been touched by another player</a:t>
            </a:r>
          </a:p>
          <a:p>
            <a:pPr>
              <a:buFont typeface="Courier New" pitchFamily="49" charset="0"/>
              <a:buChar char="o"/>
            </a:pPr>
            <a:r>
              <a:rPr lang="en-US" dirty="0" smtClean="0">
                <a:latin typeface="Arial" pitchFamily="34" charset="0"/>
                <a:cs typeface="Arial" pitchFamily="34" charset="0"/>
              </a:rPr>
              <a:t>Red team player’s second touch plays the ball to blue team player</a:t>
            </a:r>
          </a:p>
          <a:p>
            <a:pPr>
              <a:buFont typeface="Courier New" pitchFamily="49" charset="0"/>
              <a:buChar char="o"/>
            </a:pPr>
            <a:r>
              <a:rPr lang="en-US" dirty="0" smtClean="0">
                <a:latin typeface="Arial" pitchFamily="34" charset="0"/>
                <a:cs typeface="Arial" pitchFamily="34" charset="0"/>
              </a:rPr>
              <a:t>Blue team player begins to attack the red team’s goal</a:t>
            </a:r>
          </a:p>
          <a:p>
            <a:pPr>
              <a:buFont typeface="Courier New" pitchFamily="49" charset="0"/>
              <a:buChar char="o"/>
            </a:pPr>
            <a:r>
              <a:rPr lang="en-US" dirty="0" smtClean="0">
                <a:latin typeface="Arial" pitchFamily="34" charset="0"/>
                <a:cs typeface="Arial" pitchFamily="34" charset="0"/>
              </a:rPr>
              <a:t>Apply advantage</a:t>
            </a:r>
          </a:p>
        </p:txBody>
      </p:sp>
    </p:spTree>
    <p:extLst>
      <p:ext uri="{BB962C8B-B14F-4D97-AF65-F5344CB8AC3E}">
        <p14:creationId xmlns:p14="http://schemas.microsoft.com/office/powerpoint/2010/main" val="4046414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Example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Red team player takes a throw-in but has both feet completely within the field of play</a:t>
            </a:r>
          </a:p>
          <a:p>
            <a:pPr>
              <a:buFont typeface="Courier New" pitchFamily="49" charset="0"/>
              <a:buChar char="o"/>
            </a:pPr>
            <a:r>
              <a:rPr lang="en-US" dirty="0" smtClean="0">
                <a:latin typeface="Arial" pitchFamily="34" charset="0"/>
                <a:cs typeface="Arial" pitchFamily="34" charset="0"/>
              </a:rPr>
              <a:t>The ball goes to blue team player who begins promising attack to the red team’s goal</a:t>
            </a:r>
          </a:p>
          <a:p>
            <a:pPr>
              <a:buFont typeface="Courier New" pitchFamily="49" charset="0"/>
              <a:buChar char="o"/>
            </a:pPr>
            <a:r>
              <a:rPr lang="en-US" dirty="0" smtClean="0">
                <a:latin typeface="Arial" pitchFamily="34" charset="0"/>
                <a:cs typeface="Arial" pitchFamily="34" charset="0"/>
              </a:rPr>
              <a:t>Advantage not applied</a:t>
            </a:r>
          </a:p>
          <a:p>
            <a:pPr>
              <a:buFont typeface="Courier New" pitchFamily="49" charset="0"/>
              <a:buChar char="o"/>
            </a:pPr>
            <a:r>
              <a:rPr lang="en-US" dirty="0" smtClean="0">
                <a:latin typeface="Arial" pitchFamily="34" charset="0"/>
                <a:cs typeface="Arial" pitchFamily="34" charset="0"/>
              </a:rPr>
              <a:t>Throw-in awarded to blue team</a:t>
            </a:r>
          </a:p>
        </p:txBody>
      </p:sp>
    </p:spTree>
    <p:extLst>
      <p:ext uri="{BB962C8B-B14F-4D97-AF65-F5344CB8AC3E}">
        <p14:creationId xmlns:p14="http://schemas.microsoft.com/office/powerpoint/2010/main" val="4206203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Example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Red team player plays the ball to a teammate</a:t>
            </a:r>
          </a:p>
          <a:p>
            <a:pPr lvl="1">
              <a:buFont typeface="Courier New" pitchFamily="49" charset="0"/>
              <a:buChar char="o"/>
            </a:pPr>
            <a:r>
              <a:rPr lang="en-US" sz="3200" dirty="0" smtClean="0">
                <a:latin typeface="Arial" pitchFamily="34" charset="0"/>
                <a:cs typeface="Arial" pitchFamily="34" charset="0"/>
              </a:rPr>
              <a:t>Offside position</a:t>
            </a:r>
          </a:p>
          <a:p>
            <a:pPr lvl="1">
              <a:buFont typeface="Courier New" pitchFamily="49" charset="0"/>
              <a:buChar char="o"/>
            </a:pPr>
            <a:r>
              <a:rPr lang="en-US" sz="3200" dirty="0" smtClean="0">
                <a:latin typeface="Arial" pitchFamily="34" charset="0"/>
                <a:cs typeface="Arial" pitchFamily="34" charset="0"/>
              </a:rPr>
              <a:t>Involved in active play</a:t>
            </a:r>
          </a:p>
          <a:p>
            <a:pPr>
              <a:buFont typeface="Courier New" pitchFamily="49" charset="0"/>
              <a:buChar char="o"/>
            </a:pPr>
            <a:r>
              <a:rPr lang="en-US" dirty="0" smtClean="0">
                <a:latin typeface="Arial" pitchFamily="34" charset="0"/>
                <a:cs typeface="Arial" pitchFamily="34" charset="0"/>
              </a:rPr>
              <a:t>Blue team goalkeeper collects the ball and then distributes to begin counterattack</a:t>
            </a:r>
          </a:p>
          <a:p>
            <a:pPr>
              <a:buFont typeface="Courier New" pitchFamily="49" charset="0"/>
              <a:buChar char="o"/>
            </a:pPr>
            <a:r>
              <a:rPr lang="en-US" dirty="0" smtClean="0">
                <a:latin typeface="Arial" pitchFamily="34" charset="0"/>
                <a:cs typeface="Arial" pitchFamily="34" charset="0"/>
              </a:rPr>
              <a:t>Apply advantage</a:t>
            </a:r>
          </a:p>
        </p:txBody>
      </p:sp>
    </p:spTree>
    <p:extLst>
      <p:ext uri="{BB962C8B-B14F-4D97-AF65-F5344CB8AC3E}">
        <p14:creationId xmlns:p14="http://schemas.microsoft.com/office/powerpoint/2010/main" val="789337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Considerations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Game control versus game flow</a:t>
            </a:r>
          </a:p>
          <a:p>
            <a:pPr>
              <a:buFont typeface="Courier New" pitchFamily="49" charset="0"/>
              <a:buChar char="o"/>
            </a:pPr>
            <a:r>
              <a:rPr lang="en-US" dirty="0" smtClean="0">
                <a:latin typeface="Arial" pitchFamily="34" charset="0"/>
                <a:cs typeface="Arial" pitchFamily="34" charset="0"/>
              </a:rPr>
              <a:t>4 P principle</a:t>
            </a:r>
          </a:p>
          <a:p>
            <a:pPr lvl="1">
              <a:buFont typeface="Courier New" pitchFamily="49" charset="0"/>
              <a:buChar char="o"/>
            </a:pPr>
            <a:r>
              <a:rPr lang="en-US" sz="3200" dirty="0" smtClean="0">
                <a:latin typeface="Arial" pitchFamily="34" charset="0"/>
                <a:cs typeface="Arial" pitchFamily="34" charset="0"/>
              </a:rPr>
              <a:t>Possession</a:t>
            </a:r>
          </a:p>
          <a:p>
            <a:pPr lvl="1">
              <a:buFont typeface="Courier New" pitchFamily="49" charset="0"/>
              <a:buChar char="o"/>
            </a:pPr>
            <a:r>
              <a:rPr lang="en-US" sz="3200" dirty="0" smtClean="0">
                <a:latin typeface="Arial" pitchFamily="34" charset="0"/>
                <a:cs typeface="Arial" pitchFamily="34" charset="0"/>
              </a:rPr>
              <a:t>Potential for attack</a:t>
            </a:r>
          </a:p>
          <a:p>
            <a:pPr lvl="1">
              <a:buFont typeface="Courier New" pitchFamily="49" charset="0"/>
              <a:buChar char="o"/>
            </a:pPr>
            <a:r>
              <a:rPr lang="en-US" sz="3200" dirty="0" smtClean="0">
                <a:latin typeface="Arial" pitchFamily="34" charset="0"/>
                <a:cs typeface="Arial" pitchFamily="34" charset="0"/>
              </a:rPr>
              <a:t>Personnel</a:t>
            </a:r>
          </a:p>
          <a:p>
            <a:pPr lvl="1">
              <a:buFont typeface="Courier New" pitchFamily="49" charset="0"/>
              <a:buChar char="o"/>
            </a:pPr>
            <a:r>
              <a:rPr lang="en-US" sz="3200" dirty="0" smtClean="0">
                <a:latin typeface="Arial" pitchFamily="34" charset="0"/>
                <a:cs typeface="Arial" pitchFamily="34" charset="0"/>
              </a:rPr>
              <a:t>Proximity to goal</a:t>
            </a:r>
          </a:p>
          <a:p>
            <a:pPr>
              <a:buFont typeface="Courier New" pitchFamily="49" charset="0"/>
              <a:buChar char="o"/>
            </a:pPr>
            <a:r>
              <a:rPr lang="en-US" sz="3200" dirty="0" smtClean="0">
                <a:latin typeface="Arial" pitchFamily="34" charset="0"/>
                <a:cs typeface="Arial" pitchFamily="34" charset="0"/>
              </a:rPr>
              <a:t>Wait and see</a:t>
            </a:r>
          </a:p>
          <a:p>
            <a:pPr>
              <a:buFont typeface="Courier New" pitchFamily="49" charset="0"/>
              <a:buChar char="o"/>
            </a:pPr>
            <a:r>
              <a:rPr lang="en-US" dirty="0" smtClean="0">
                <a:latin typeface="Arial" pitchFamily="34" charset="0"/>
                <a:cs typeface="Arial" pitchFamily="34" charset="0"/>
              </a:rPr>
              <a:t>Misconduct</a:t>
            </a:r>
          </a:p>
        </p:txBody>
      </p:sp>
    </p:spTree>
    <p:extLst>
      <p:ext uri="{BB962C8B-B14F-4D97-AF65-F5344CB8AC3E}">
        <p14:creationId xmlns:p14="http://schemas.microsoft.com/office/powerpoint/2010/main" val="3321042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Control and Flow</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dirty="0" smtClean="0">
                <a:latin typeface="Arial" pitchFamily="34" charset="0"/>
                <a:cs typeface="Arial" pitchFamily="34" charset="0"/>
              </a:rPr>
              <a:t>Game control</a:t>
            </a:r>
          </a:p>
          <a:p>
            <a:pPr lvl="1">
              <a:buFont typeface="Courier New" pitchFamily="49" charset="0"/>
              <a:buChar char="o"/>
            </a:pPr>
            <a:r>
              <a:rPr lang="en-US" sz="3200" dirty="0" smtClean="0">
                <a:latin typeface="Arial" pitchFamily="34" charset="0"/>
                <a:cs typeface="Arial" pitchFamily="34" charset="0"/>
              </a:rPr>
              <a:t>Enforcing the Laws of the Game</a:t>
            </a:r>
          </a:p>
          <a:p>
            <a:pPr>
              <a:buFont typeface="Courier New" pitchFamily="49" charset="0"/>
              <a:buChar char="o"/>
            </a:pPr>
            <a:r>
              <a:rPr lang="en-US" dirty="0" smtClean="0">
                <a:latin typeface="Arial" pitchFamily="34" charset="0"/>
                <a:cs typeface="Arial" pitchFamily="34" charset="0"/>
              </a:rPr>
              <a:t>Game </a:t>
            </a:r>
            <a:r>
              <a:rPr lang="en-US" dirty="0">
                <a:latin typeface="Arial" pitchFamily="34" charset="0"/>
                <a:cs typeface="Arial" pitchFamily="34" charset="0"/>
              </a:rPr>
              <a:t>flow</a:t>
            </a:r>
          </a:p>
          <a:p>
            <a:pPr lvl="1">
              <a:buFont typeface="Courier New" pitchFamily="49" charset="0"/>
              <a:buChar char="o"/>
            </a:pPr>
            <a:r>
              <a:rPr lang="en-US" sz="3200" dirty="0">
                <a:latin typeface="Arial" pitchFamily="34" charset="0"/>
                <a:cs typeface="Arial" pitchFamily="34" charset="0"/>
              </a:rPr>
              <a:t>Tempo and pace of the game</a:t>
            </a:r>
          </a:p>
          <a:p>
            <a:pPr lvl="1">
              <a:buFont typeface="Courier New" pitchFamily="49" charset="0"/>
              <a:buChar char="o"/>
            </a:pPr>
            <a:endParaRPr lang="en-US" dirty="0">
              <a:latin typeface="Arial" pitchFamily="34" charset="0"/>
              <a:cs typeface="Arial" pitchFamily="34" charset="0"/>
            </a:endParaRPr>
          </a:p>
        </p:txBody>
      </p:sp>
    </p:spTree>
    <p:extLst>
      <p:ext uri="{BB962C8B-B14F-4D97-AF65-F5344CB8AC3E}">
        <p14:creationId xmlns:p14="http://schemas.microsoft.com/office/powerpoint/2010/main" val="835256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Balance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Courier New" pitchFamily="49" charset="0"/>
              <a:buChar char="o"/>
            </a:pPr>
            <a:r>
              <a:rPr lang="en-US" dirty="0">
                <a:latin typeface="Arial" pitchFamily="34" charset="0"/>
                <a:cs typeface="Arial" pitchFamily="34" charset="0"/>
              </a:rPr>
              <a:t>Apply advantage to allow for game flow while also allowing for the option to stop play for game </a:t>
            </a:r>
            <a:r>
              <a:rPr lang="en-US" dirty="0" smtClean="0">
                <a:latin typeface="Arial" pitchFamily="34" charset="0"/>
                <a:cs typeface="Arial" pitchFamily="34" charset="0"/>
              </a:rPr>
              <a:t>control</a:t>
            </a:r>
            <a:endParaRPr lang="en-US" dirty="0" smtClean="0">
              <a:latin typeface="Arial" pitchFamily="34" charset="0"/>
              <a:cs typeface="Arial" pitchFamily="34" charset="0"/>
            </a:endParaRPr>
          </a:p>
          <a:p>
            <a:pPr>
              <a:buFont typeface="Courier New" pitchFamily="49" charset="0"/>
              <a:buChar char="o"/>
            </a:pPr>
            <a:r>
              <a:rPr lang="en-US" dirty="0" smtClean="0">
                <a:latin typeface="Arial" pitchFamily="34" charset="0"/>
                <a:cs typeface="Arial" pitchFamily="34" charset="0"/>
              </a:rPr>
              <a:t>Vital </a:t>
            </a:r>
            <a:r>
              <a:rPr lang="en-US" dirty="0" smtClean="0">
                <a:latin typeface="Arial" pitchFamily="34" charset="0"/>
                <a:cs typeface="Arial" pitchFamily="34" charset="0"/>
              </a:rPr>
              <a:t>to the amateur adult game</a:t>
            </a:r>
          </a:p>
          <a:p>
            <a:pPr>
              <a:buFont typeface="Courier New" pitchFamily="49" charset="0"/>
              <a:buChar char="o"/>
            </a:pPr>
            <a:r>
              <a:rPr lang="en-US" dirty="0" smtClean="0">
                <a:latin typeface="Arial" pitchFamily="34" charset="0"/>
                <a:cs typeface="Arial" pitchFamily="34" charset="0"/>
              </a:rPr>
              <a:t>Develops with experience</a:t>
            </a:r>
          </a:p>
        </p:txBody>
      </p:sp>
    </p:spTree>
    <p:extLst>
      <p:ext uri="{BB962C8B-B14F-4D97-AF65-F5344CB8AC3E}">
        <p14:creationId xmlns:p14="http://schemas.microsoft.com/office/powerpoint/2010/main" val="305195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TotalTime>
  <Words>1571</Words>
  <Application>Microsoft Office PowerPoint</Application>
  <PresentationFormat>On-screen Show (4:3)</PresentationFormat>
  <Paragraphs>246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Ryan Mooney</cp:lastModifiedBy>
  <cp:revision>210</cp:revision>
  <cp:lastPrinted>2012-02-23T18:43:34Z</cp:lastPrinted>
  <dcterms:created xsi:type="dcterms:W3CDTF">2006-08-16T00:00:00Z</dcterms:created>
  <dcterms:modified xsi:type="dcterms:W3CDTF">2013-08-05T16:24:38Z</dcterms:modified>
</cp:coreProperties>
</file>